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6"/>
  </p:notesMasterIdLst>
  <p:sldIdLst>
    <p:sldId id="256" r:id="rId2"/>
    <p:sldId id="258" r:id="rId3"/>
    <p:sldId id="261" r:id="rId4"/>
    <p:sldId id="262" r:id="rId5"/>
    <p:sldId id="259" r:id="rId6"/>
    <p:sldId id="285" r:id="rId7"/>
    <p:sldId id="286" r:id="rId8"/>
    <p:sldId id="287" r:id="rId9"/>
    <p:sldId id="292" r:id="rId10"/>
    <p:sldId id="288" r:id="rId11"/>
    <p:sldId id="289" r:id="rId12"/>
    <p:sldId id="290" r:id="rId13"/>
    <p:sldId id="291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1" r:id="rId22"/>
    <p:sldId id="300" r:id="rId23"/>
    <p:sldId id="302" r:id="rId24"/>
    <p:sldId id="304" r:id="rId25"/>
  </p:sldIdLst>
  <p:sldSz cx="9144000" cy="5143500" type="screen16x9"/>
  <p:notesSz cx="6858000" cy="9144000"/>
  <p:embeddedFontLst>
    <p:embeddedFont>
      <p:font typeface="Lora" panose="020B0604020202020204" charset="0"/>
      <p:regular r:id="rId27"/>
      <p:bold r:id="rId28"/>
      <p:italic r:id="rId29"/>
      <p:boldItalic r:id="rId30"/>
    </p:embeddedFont>
    <p:embeddedFont>
      <p:font typeface="Quattrocento Sans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A08FAE-0172-4117-9B89-3AF0B2413BBC}">
  <a:tblStyle styleId="{D3A08FAE-0172-4117-9B89-3AF0B2413B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181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167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437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1058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84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5171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904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059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731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525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069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081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57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552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911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91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791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6121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376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rgbClr val="FFCD00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;p3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18" name="Google Shape;18;p3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5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996629" y="2003888"/>
            <a:ext cx="5460877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Curso </a:t>
            </a:r>
            <a:r>
              <a:rPr lang="es-ES" dirty="0">
                <a:highlight>
                  <a:srgbClr val="FFCD00"/>
                </a:highlight>
              </a:rPr>
              <a:t>Control Económico</a:t>
            </a:r>
            <a:r>
              <a:rPr lang="en" dirty="0"/>
              <a:t> </a:t>
            </a:r>
            <a:r>
              <a:rPr lang="es-ES" dirty="0"/>
              <a:t>de negocios</a:t>
            </a:r>
            <a:endParaRPr dirty="0"/>
          </a:p>
        </p:txBody>
      </p:sp>
      <p:grpSp>
        <p:nvGrpSpPr>
          <p:cNvPr id="72" name="Google Shape;72;p1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b="1" dirty="0">
                <a:latin typeface="Lora" panose="020B0604020202020204" charset="0"/>
              </a:rPr>
              <a:t>Finanzas Personales Vs Corporativas</a:t>
            </a:r>
            <a:endParaRPr b="1" dirty="0">
              <a:latin typeface="Lora" panose="020B0604020202020204" charset="0"/>
            </a:endParaRPr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2169398" y="447954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7</a:t>
            </a:r>
            <a:r>
              <a:rPr lang="es-ES" sz="6000" dirty="0"/>
              <a:t>ª Sesión</a:t>
            </a:r>
            <a:endParaRPr sz="6000" dirty="0"/>
          </a:p>
        </p:txBody>
      </p:sp>
      <p:cxnSp>
        <p:nvCxnSpPr>
          <p:cNvPr id="104" name="Google Shape;104;p14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8" name="Google Shape;647;p39">
            <a:extLst>
              <a:ext uri="{FF2B5EF4-FFF2-40B4-BE49-F238E27FC236}">
                <a16:creationId xmlns:a16="http://schemas.microsoft.com/office/drawing/2014/main" id="{FC8F746A-9422-4094-A39B-9F3BB2BA0BF4}"/>
              </a:ext>
            </a:extLst>
          </p:cNvPr>
          <p:cNvGrpSpPr/>
          <p:nvPr/>
        </p:nvGrpSpPr>
        <p:grpSpPr>
          <a:xfrm>
            <a:off x="642254" y="384378"/>
            <a:ext cx="1365160" cy="990763"/>
            <a:chOff x="3932350" y="3714775"/>
            <a:chExt cx="439650" cy="319075"/>
          </a:xfrm>
        </p:grpSpPr>
        <p:sp>
          <p:nvSpPr>
            <p:cNvPr id="9" name="Google Shape;648;p39">
              <a:extLst>
                <a:ext uri="{FF2B5EF4-FFF2-40B4-BE49-F238E27FC236}">
                  <a16:creationId xmlns:a16="http://schemas.microsoft.com/office/drawing/2014/main" id="{97A9A739-B7BD-44CC-B1DA-1460B8CD358E}"/>
                </a:ext>
              </a:extLst>
            </p:cNvPr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49;p39">
              <a:extLst>
                <a:ext uri="{FF2B5EF4-FFF2-40B4-BE49-F238E27FC236}">
                  <a16:creationId xmlns:a16="http://schemas.microsoft.com/office/drawing/2014/main" id="{2BD3EA1F-4F95-43D4-82F3-4BCF6F41AA8A}"/>
                </a:ext>
              </a:extLst>
            </p:cNvPr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0;p39">
              <a:extLst>
                <a:ext uri="{FF2B5EF4-FFF2-40B4-BE49-F238E27FC236}">
                  <a16:creationId xmlns:a16="http://schemas.microsoft.com/office/drawing/2014/main" id="{146F3D23-7B62-442D-8748-9684572F84BC}"/>
                </a:ext>
              </a:extLst>
            </p:cNvPr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51;p39">
              <a:extLst>
                <a:ext uri="{FF2B5EF4-FFF2-40B4-BE49-F238E27FC236}">
                  <a16:creationId xmlns:a16="http://schemas.microsoft.com/office/drawing/2014/main" id="{B8F23D3B-3F15-48D5-A58C-4955730886CE}"/>
                </a:ext>
              </a:extLst>
            </p:cNvPr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52;p39">
              <a:extLst>
                <a:ext uri="{FF2B5EF4-FFF2-40B4-BE49-F238E27FC236}">
                  <a16:creationId xmlns:a16="http://schemas.microsoft.com/office/drawing/2014/main" id="{1EC591F0-7C3C-4C6A-A21C-3E8412F31917}"/>
                </a:ext>
              </a:extLst>
            </p:cNvPr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Situación “normal”</a:t>
            </a:r>
            <a:endParaRPr dirty="0">
              <a:highlight>
                <a:srgbClr val="FFCD00"/>
              </a:highlight>
            </a:endParaRPr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Tenemos una Nomina que llega a final de mes si o si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Tenemos una serie de gastos fijos y variables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Y el resto lo que quede es lo que tenemos para pasar el mes…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6" name="Google Shape;126;p1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27" name="Google Shape;127;p1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ctrTitle" idx="4294967295"/>
          </p:nvPr>
        </p:nvSpPr>
        <p:spPr>
          <a:xfrm>
            <a:off x="1951575" y="2878750"/>
            <a:ext cx="5241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highlight>
                  <a:srgbClr val="FFCD00"/>
                </a:highlight>
              </a:rPr>
              <a:t>Principales Errores</a:t>
            </a:r>
            <a:endParaRPr sz="4800" dirty="0">
              <a:highlight>
                <a:srgbClr val="FFCD00"/>
              </a:highlight>
            </a:endParaRPr>
          </a:p>
        </p:txBody>
      </p:sp>
      <p:cxnSp>
        <p:nvCxnSpPr>
          <p:cNvPr id="138" name="Google Shape;138;p18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8"/>
          <p:cNvSpPr/>
          <p:nvPr/>
        </p:nvSpPr>
        <p:spPr>
          <a:xfrm>
            <a:off x="3480971" y="353827"/>
            <a:ext cx="2203500" cy="22035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19" name="Google Shape;543;p39">
            <a:extLst>
              <a:ext uri="{FF2B5EF4-FFF2-40B4-BE49-F238E27FC236}">
                <a16:creationId xmlns:a16="http://schemas.microsoft.com/office/drawing/2014/main" id="{00C28D71-9C76-4722-B746-AE15FE8B1736}"/>
              </a:ext>
            </a:extLst>
          </p:cNvPr>
          <p:cNvGrpSpPr/>
          <p:nvPr/>
        </p:nvGrpSpPr>
        <p:grpSpPr>
          <a:xfrm>
            <a:off x="3861709" y="685800"/>
            <a:ext cx="1514510" cy="1587940"/>
            <a:chOff x="5961125" y="1623900"/>
            <a:chExt cx="427450" cy="448175"/>
          </a:xfrm>
        </p:grpSpPr>
        <p:sp>
          <p:nvSpPr>
            <p:cNvPr id="20" name="Google Shape;544;p39">
              <a:extLst>
                <a:ext uri="{FF2B5EF4-FFF2-40B4-BE49-F238E27FC236}">
                  <a16:creationId xmlns:a16="http://schemas.microsoft.com/office/drawing/2014/main" id="{CB77F652-7F67-4C9E-9BDF-9FA98C97CB5A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45;p39">
              <a:extLst>
                <a:ext uri="{FF2B5EF4-FFF2-40B4-BE49-F238E27FC236}">
                  <a16:creationId xmlns:a16="http://schemas.microsoft.com/office/drawing/2014/main" id="{A420456D-4284-40D7-90D3-EB7AFD6EB7CF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46;p39">
              <a:extLst>
                <a:ext uri="{FF2B5EF4-FFF2-40B4-BE49-F238E27FC236}">
                  <a16:creationId xmlns:a16="http://schemas.microsoft.com/office/drawing/2014/main" id="{EB209D08-0991-4F4E-ADFE-EF0F9AC33862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47;p39">
              <a:extLst>
                <a:ext uri="{FF2B5EF4-FFF2-40B4-BE49-F238E27FC236}">
                  <a16:creationId xmlns:a16="http://schemas.microsoft.com/office/drawing/2014/main" id="{80F58865-55D5-465A-AF89-44D0AA184C05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48;p39">
              <a:extLst>
                <a:ext uri="{FF2B5EF4-FFF2-40B4-BE49-F238E27FC236}">
                  <a16:creationId xmlns:a16="http://schemas.microsoft.com/office/drawing/2014/main" id="{8DEBF002-9ED0-4C22-96A9-E6B8DE248389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49;p39">
              <a:extLst>
                <a:ext uri="{FF2B5EF4-FFF2-40B4-BE49-F238E27FC236}">
                  <a16:creationId xmlns:a16="http://schemas.microsoft.com/office/drawing/2014/main" id="{6A26CE2D-1F9C-4F1A-8361-185C7926043E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0;p39">
              <a:extLst>
                <a:ext uri="{FF2B5EF4-FFF2-40B4-BE49-F238E27FC236}">
                  <a16:creationId xmlns:a16="http://schemas.microsoft.com/office/drawing/2014/main" id="{F1733DB0-3E4B-4CC0-91E1-1AE900B3AE2B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asignarte un sueldo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Saber tus costes fijos y establecer una previsión de los variables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Mezclamos las finanzas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Finanzas personales – finanzas corporativas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Separar cada movimiento a donde corresponda en origen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92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Tener un listado de gastos fijos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Saber que gastos tenemos que cubrir si o si, y analizar su proporción.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3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25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Dimensionar una previsión de gastos variables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Igualmente analizar su previsión y en conjunto.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4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34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Anotar todos los movimientos de los gastos variables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Tener conciencia sobre los gastos variables, gasolina, comida…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Recomendable usar alguna aplicación móvil tipo </a:t>
            </a:r>
            <a:r>
              <a:rPr lang="es-ES" dirty="0" err="1"/>
              <a:t>spendee</a:t>
            </a:r>
            <a:r>
              <a:rPr lang="es-ES" dirty="0"/>
              <a:t>, </a:t>
            </a:r>
            <a:r>
              <a:rPr lang="es-ES" dirty="0" err="1"/>
              <a:t>moneywiz</a:t>
            </a:r>
            <a:r>
              <a:rPr lang="es-ES" dirty="0"/>
              <a:t>…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362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Asignarnos una bolsa, una previsión de un importe al mes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Para gastos personales, ocio, y lo que </a:t>
            </a:r>
            <a:r>
              <a:rPr lang="es-ES" dirty="0" err="1"/>
              <a:t>consideremosq</a:t>
            </a:r>
            <a:r>
              <a:rPr lang="es-ES" dirty="0"/>
              <a:t> </a:t>
            </a:r>
            <a:r>
              <a:rPr lang="es-ES" dirty="0" err="1"/>
              <a:t>ue</a:t>
            </a:r>
            <a:r>
              <a:rPr lang="es-ES" dirty="0"/>
              <a:t> no hayamos valorado en los gastos anteriores.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6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4375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Establecer objetivos para nuestras finanzas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7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5" name="Google Shape;111;p15">
            <a:extLst>
              <a:ext uri="{FF2B5EF4-FFF2-40B4-BE49-F238E27FC236}">
                <a16:creationId xmlns:a16="http://schemas.microsoft.com/office/drawing/2014/main" id="{C4850EFE-35D9-4982-8418-CF9B1EE529F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Objetivos de ahorro, ahorro de hijos, proyectos y separar el dinero al origen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270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Se puede invertir o adquirir un producto financiero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Existe la opción, es un objetivo mas, yo no lo recomiendo pero es un tema mas subjetivo.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8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2612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Analizar igualmente nuestras finanzas de forma periódica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Es un análisis mucho mas simple, revisar gastos, y estado de objetivos, pero tener conciencia de ello.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9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716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88185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Evitar todo lo posible financiaciones innecesarias, tarjetas, prestamos personales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10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5" name="Google Shape;111;p15">
            <a:extLst>
              <a:ext uri="{FF2B5EF4-FFF2-40B4-BE49-F238E27FC236}">
                <a16:creationId xmlns:a16="http://schemas.microsoft.com/office/drawing/2014/main" id="{42262925-9FF4-4D91-A5B9-F372ECF4370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gastes lo que no tienes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9668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ctrTitle" idx="4294967295"/>
          </p:nvPr>
        </p:nvSpPr>
        <p:spPr>
          <a:xfrm>
            <a:off x="1951574" y="2878750"/>
            <a:ext cx="5526911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/>
              <a:t>Recomendaciones</a:t>
            </a:r>
            <a:endParaRPr sz="4800" dirty="0"/>
          </a:p>
        </p:txBody>
      </p:sp>
      <p:cxnSp>
        <p:nvCxnSpPr>
          <p:cNvPr id="138" name="Google Shape;138;p18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8"/>
          <p:cNvSpPr/>
          <p:nvPr/>
        </p:nvSpPr>
        <p:spPr>
          <a:xfrm>
            <a:off x="3470250" y="353826"/>
            <a:ext cx="2203500" cy="22035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pSp>
        <p:nvGrpSpPr>
          <p:cNvPr id="14" name="Google Shape;612;p39">
            <a:extLst>
              <a:ext uri="{FF2B5EF4-FFF2-40B4-BE49-F238E27FC236}">
                <a16:creationId xmlns:a16="http://schemas.microsoft.com/office/drawing/2014/main" id="{27AC5DC2-E800-4F03-875A-9CB397F73EB9}"/>
              </a:ext>
            </a:extLst>
          </p:cNvPr>
          <p:cNvGrpSpPr/>
          <p:nvPr/>
        </p:nvGrpSpPr>
        <p:grpSpPr>
          <a:xfrm>
            <a:off x="4003715" y="875381"/>
            <a:ext cx="1136570" cy="1160390"/>
            <a:chOff x="3951850" y="2985350"/>
            <a:chExt cx="407950" cy="416500"/>
          </a:xfrm>
        </p:grpSpPr>
        <p:sp>
          <p:nvSpPr>
            <p:cNvPr id="15" name="Google Shape;613;p39">
              <a:extLst>
                <a:ext uri="{FF2B5EF4-FFF2-40B4-BE49-F238E27FC236}">
                  <a16:creationId xmlns:a16="http://schemas.microsoft.com/office/drawing/2014/main" id="{C8C8A032-972A-4EF3-AE0B-8EA2FED95B4F}"/>
                </a:ext>
              </a:extLst>
            </p:cNvPr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14;p39">
              <a:extLst>
                <a:ext uri="{FF2B5EF4-FFF2-40B4-BE49-F238E27FC236}">
                  <a16:creationId xmlns:a16="http://schemas.microsoft.com/office/drawing/2014/main" id="{3EC521FD-F091-4775-86BE-1A35887BA76E}"/>
                </a:ext>
              </a:extLst>
            </p:cNvPr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15;p39">
              <a:extLst>
                <a:ext uri="{FF2B5EF4-FFF2-40B4-BE49-F238E27FC236}">
                  <a16:creationId xmlns:a16="http://schemas.microsoft.com/office/drawing/2014/main" id="{439DF014-BE8D-4A1C-B117-44924DED066C}"/>
                </a:ext>
              </a:extLst>
            </p:cNvPr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6;p39">
              <a:extLst>
                <a:ext uri="{FF2B5EF4-FFF2-40B4-BE49-F238E27FC236}">
                  <a16:creationId xmlns:a16="http://schemas.microsoft.com/office/drawing/2014/main" id="{542BD6E1-69D1-4074-B412-71F9D49678AA}"/>
                </a:ext>
              </a:extLst>
            </p:cNvPr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2534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Separar objetivos y proyectos en cuentas diferentes ¿?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285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525753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Revisar nuestros saldos y últimos movimientos de forma diaria (en la mañana)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2206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66919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Revisar que la tendencia de gastos no se incremente de forma constante, lineal.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00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5129943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Hipoteca Vs Alquiler, Renting… creencias limitantes y pasadas de moda. Situación actual cambiante en movilidad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1283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Comunicación Familiar. Objetivos comunes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5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4162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Previsión de gastos variables en el año, ir separando.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9579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Sentir que tienes el control de la situación.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148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78931" y="2571750"/>
            <a:ext cx="4867674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- Consolidación de deudas</a:t>
            </a:r>
            <a:br>
              <a:rPr lang="es-ES" dirty="0"/>
            </a:br>
            <a:r>
              <a:rPr lang="es-ES" dirty="0"/>
              <a:t>- Inversiones</a:t>
            </a:r>
            <a:br>
              <a:rPr lang="es-ES" dirty="0"/>
            </a:br>
            <a:r>
              <a:rPr lang="es-ES" dirty="0"/>
              <a:t>- Diversificar</a:t>
            </a:r>
            <a:br>
              <a:rPr lang="es-ES" dirty="0"/>
            </a:br>
            <a:r>
              <a:rPr lang="es-ES" dirty="0"/>
              <a:t>- Ahorro en suministros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8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1106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"/>
          <p:cNvSpPr txBox="1">
            <a:spLocks noGrp="1"/>
          </p:cNvSpPr>
          <p:nvPr>
            <p:ph type="subTitle" idx="4294967295"/>
          </p:nvPr>
        </p:nvSpPr>
        <p:spPr>
          <a:xfrm>
            <a:off x="2371625" y="2929950"/>
            <a:ext cx="502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3600" b="1" i="1" dirty="0">
                <a:latin typeface="Lora"/>
                <a:ea typeface="Lora"/>
                <a:cs typeface="Lora"/>
                <a:sym typeface="Lora"/>
              </a:rPr>
              <a:t>¿Alguna</a:t>
            </a: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s-ES" sz="3600" b="1" i="1" dirty="0">
                <a:highlight>
                  <a:srgbClr val="FFCD00"/>
                </a:highlight>
                <a:latin typeface="Lora"/>
                <a:ea typeface="Lora"/>
                <a:cs typeface="Lora"/>
                <a:sym typeface="Lora"/>
              </a:rPr>
              <a:t>Pregunta</a:t>
            </a: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 ?</a:t>
            </a:r>
            <a:endParaRPr sz="3600" b="1" i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cxnSp>
        <p:nvCxnSpPr>
          <p:cNvPr id="409" name="Google Shape;409;p36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36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dirty="0"/>
              <a:t>Se acabó el </a:t>
            </a:r>
            <a:r>
              <a:rPr lang="es-ES" sz="6000" dirty="0" err="1"/>
              <a:t>Power</a:t>
            </a:r>
            <a:r>
              <a:rPr lang="es-ES" sz="6000" dirty="0"/>
              <a:t> Point…</a:t>
            </a:r>
            <a:endParaRPr sz="6000" dirty="0"/>
          </a:p>
        </p:txBody>
      </p:sp>
      <p:cxnSp>
        <p:nvCxnSpPr>
          <p:cNvPr id="411" name="Google Shape;411;p36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2" name="Google Shape;412;p36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3" name="Google Shape;413;p36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414" name="Google Shape;414;p3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60641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407</Words>
  <Application>Microsoft Office PowerPoint</Application>
  <PresentationFormat>Presentación en pantalla (16:9)</PresentationFormat>
  <Paragraphs>82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Quattrocento Sans</vt:lpstr>
      <vt:lpstr>Arial</vt:lpstr>
      <vt:lpstr>Lora</vt:lpstr>
      <vt:lpstr>Viola template</vt:lpstr>
      <vt:lpstr>Curso Control Económico de negocios</vt:lpstr>
      <vt:lpstr>7ª Sesión</vt:lpstr>
      <vt:lpstr>Situación “normal”</vt:lpstr>
      <vt:lpstr>Principales Errores</vt:lpstr>
      <vt:lpstr>No asignarte un sueldo</vt:lpstr>
      <vt:lpstr>Mezclamos las finanzas</vt:lpstr>
      <vt:lpstr>Tener un listado de gastos fijos</vt:lpstr>
      <vt:lpstr>Dimensionar una previsión de gastos variables</vt:lpstr>
      <vt:lpstr>Anotar todos los movimientos de los gastos variables</vt:lpstr>
      <vt:lpstr>Asignarnos una bolsa, una previsión de un importe al mes</vt:lpstr>
      <vt:lpstr>Establecer objetivos para nuestras finanzas</vt:lpstr>
      <vt:lpstr>Se puede invertir o adquirir un producto financiero</vt:lpstr>
      <vt:lpstr>Analizar igualmente nuestras finanzas de forma periódica</vt:lpstr>
      <vt:lpstr>Evitar todo lo posible financiaciones innecesarias, tarjetas, prestamos personales</vt:lpstr>
      <vt:lpstr>Recomendaciones</vt:lpstr>
      <vt:lpstr>Separar objetivos y proyectos en cuentas diferentes ¿?</vt:lpstr>
      <vt:lpstr>Revisar nuestros saldos y últimos movimientos de forma diaria (en la mañana)</vt:lpstr>
      <vt:lpstr>Revisar que la tendencia de gastos no se incremente de forma constante, lineal.</vt:lpstr>
      <vt:lpstr>Hipoteca Vs Alquiler, Renting… creencias limitantes y pasadas de moda. Situación actual cambiante en movilidad</vt:lpstr>
      <vt:lpstr>Comunicación Familiar. Objetivos comunes</vt:lpstr>
      <vt:lpstr>Previsión de gastos variables en el año, ir separando.</vt:lpstr>
      <vt:lpstr>Sentir que tienes el control de la situación.</vt:lpstr>
      <vt:lpstr>- Consolidación de deudas - Inversiones - Diversificar - Ahorro en suministros</vt:lpstr>
      <vt:lpstr>Se acabó el Power Point…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Control Económico de negocios</dc:title>
  <dc:creator>Miguel Antunez</dc:creator>
  <cp:lastModifiedBy>Miguel Antunez Ramos</cp:lastModifiedBy>
  <cp:revision>8</cp:revision>
  <dcterms:modified xsi:type="dcterms:W3CDTF">2019-07-18T05:25:13Z</dcterms:modified>
</cp:coreProperties>
</file>