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7"/>
  </p:notesMasterIdLst>
  <p:sldIdLst>
    <p:sldId id="256" r:id="rId2"/>
    <p:sldId id="258" r:id="rId3"/>
    <p:sldId id="261" r:id="rId4"/>
    <p:sldId id="262" r:id="rId5"/>
    <p:sldId id="259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</p:sldIdLst>
  <p:sldSz cx="9144000" cy="5143500" type="screen16x9"/>
  <p:notesSz cx="6858000" cy="9144000"/>
  <p:embeddedFontLst>
    <p:embeddedFont>
      <p:font typeface="Lora" panose="020B0604020202020204" charset="0"/>
      <p:regular r:id="rId28"/>
      <p:bold r:id="rId29"/>
      <p:italic r:id="rId30"/>
      <p:boldItalic r:id="rId31"/>
    </p:embeddedFont>
    <p:embeddedFont>
      <p:font typeface="Quattrocento Sans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A08FAE-0172-4117-9B89-3AF0B2413BBC}">
  <a:tblStyle styleId="{D3A08FAE-0172-4117-9B89-3AF0B2413B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5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1181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167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9437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7848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5171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904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059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1058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8731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6525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1069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081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57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3552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911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4791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912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61212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3166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3768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highlight>
                  <a:srgbClr val="FFCD00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rgbClr val="FFCD00"/>
                </a:highlight>
              </a:defRPr>
            </a:lvl9pPr>
          </a:lstStyle>
          <a:p>
            <a:endParaRPr/>
          </a:p>
        </p:txBody>
      </p:sp>
      <p:cxnSp>
        <p:nvCxnSpPr>
          <p:cNvPr id="15" name="Google Shape;15;p3"/>
          <p:cNvCxnSpPr/>
          <p:nvPr/>
        </p:nvCxnSpPr>
        <p:spPr>
          <a:xfrm>
            <a:off x="-6025" y="2571762"/>
            <a:ext cx="1984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16;p3"/>
          <p:cNvSpPr/>
          <p:nvPr/>
        </p:nvSpPr>
        <p:spPr>
          <a:xfrm>
            <a:off x="1117950" y="2288250"/>
            <a:ext cx="567000" cy="5670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cxnSp>
        <p:nvCxnSpPr>
          <p:cNvPr id="18" name="Google Shape;18;p3"/>
          <p:cNvCxnSpPr/>
          <p:nvPr/>
        </p:nvCxnSpPr>
        <p:spPr>
          <a:xfrm>
            <a:off x="5898975" y="2571750"/>
            <a:ext cx="3251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5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5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cxnSp>
        <p:nvCxnSpPr>
          <p:cNvPr id="31" name="Google Shape;31;p5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81250" y="937117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7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996629" y="2003888"/>
            <a:ext cx="5460877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Curso </a:t>
            </a:r>
            <a:r>
              <a:rPr lang="es-ES" dirty="0">
                <a:highlight>
                  <a:srgbClr val="FFCD00"/>
                </a:highlight>
              </a:rPr>
              <a:t>Control Económico</a:t>
            </a:r>
            <a:r>
              <a:rPr lang="en" dirty="0"/>
              <a:t> </a:t>
            </a:r>
            <a:r>
              <a:rPr lang="es-ES" dirty="0"/>
              <a:t>de negocios</a:t>
            </a:r>
            <a:endParaRPr dirty="0"/>
          </a:p>
        </p:txBody>
      </p:sp>
      <p:grpSp>
        <p:nvGrpSpPr>
          <p:cNvPr id="72" name="Google Shape;72;p12"/>
          <p:cNvGrpSpPr/>
          <p:nvPr/>
        </p:nvGrpSpPr>
        <p:grpSpPr>
          <a:xfrm>
            <a:off x="1299165" y="3511424"/>
            <a:ext cx="215966" cy="342399"/>
            <a:chOff x="6718575" y="2318625"/>
            <a:chExt cx="256950" cy="407375"/>
          </a:xfrm>
        </p:grpSpPr>
        <p:sp>
          <p:nvSpPr>
            <p:cNvPr id="73" name="Google Shape;73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subTitle" idx="4294967295"/>
          </p:nvPr>
        </p:nvSpPr>
        <p:spPr>
          <a:xfrm>
            <a:off x="2371500" y="2093775"/>
            <a:ext cx="502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ES" b="1" dirty="0">
                <a:latin typeface="Lora" panose="020B0604020202020204" charset="0"/>
              </a:rPr>
              <a:t>Principales errores y buenas prácticas</a:t>
            </a:r>
            <a:endParaRPr b="1" dirty="0">
              <a:latin typeface="Lora" panose="020B0604020202020204" charset="0"/>
            </a:endParaRPr>
          </a:p>
        </p:txBody>
      </p:sp>
      <p:cxnSp>
        <p:nvCxnSpPr>
          <p:cNvPr id="101" name="Google Shape;101;p14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4"/>
          <p:cNvSpPr txBox="1">
            <a:spLocks noGrp="1"/>
          </p:cNvSpPr>
          <p:nvPr>
            <p:ph type="ctrTitle" idx="4294967295"/>
          </p:nvPr>
        </p:nvSpPr>
        <p:spPr>
          <a:xfrm>
            <a:off x="2169398" y="447954"/>
            <a:ext cx="4908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1</a:t>
            </a:r>
            <a:r>
              <a:rPr lang="es-ES" sz="6000" dirty="0"/>
              <a:t>ª Sesión</a:t>
            </a:r>
            <a:endParaRPr sz="6000" dirty="0"/>
          </a:p>
        </p:txBody>
      </p:sp>
      <p:cxnSp>
        <p:nvCxnSpPr>
          <p:cNvPr id="104" name="Google Shape;104;p14"/>
          <p:cNvCxnSpPr/>
          <p:nvPr/>
        </p:nvCxnSpPr>
        <p:spPr>
          <a:xfrm>
            <a:off x="4738400" y="1428750"/>
            <a:ext cx="4405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8" name="Google Shape;647;p39">
            <a:extLst>
              <a:ext uri="{FF2B5EF4-FFF2-40B4-BE49-F238E27FC236}">
                <a16:creationId xmlns:a16="http://schemas.microsoft.com/office/drawing/2014/main" id="{FC8F746A-9422-4094-A39B-9F3BB2BA0BF4}"/>
              </a:ext>
            </a:extLst>
          </p:cNvPr>
          <p:cNvGrpSpPr/>
          <p:nvPr/>
        </p:nvGrpSpPr>
        <p:grpSpPr>
          <a:xfrm>
            <a:off x="642254" y="384378"/>
            <a:ext cx="1365160" cy="990763"/>
            <a:chOff x="3932350" y="3714775"/>
            <a:chExt cx="439650" cy="319075"/>
          </a:xfrm>
        </p:grpSpPr>
        <p:sp>
          <p:nvSpPr>
            <p:cNvPr id="9" name="Google Shape;648;p39">
              <a:extLst>
                <a:ext uri="{FF2B5EF4-FFF2-40B4-BE49-F238E27FC236}">
                  <a16:creationId xmlns:a16="http://schemas.microsoft.com/office/drawing/2014/main" id="{97A9A739-B7BD-44CC-B1DA-1460B8CD358E}"/>
                </a:ext>
              </a:extLst>
            </p:cNvPr>
            <p:cNvSpPr/>
            <p:nvPr/>
          </p:nvSpPr>
          <p:spPr>
            <a:xfrm>
              <a:off x="3932350" y="3714775"/>
              <a:ext cx="439650" cy="319075"/>
            </a:xfrm>
            <a:custGeom>
              <a:avLst/>
              <a:gdLst/>
              <a:ahLst/>
              <a:cxnLst/>
              <a:rect l="l" t="t" r="r" b="b"/>
              <a:pathLst>
                <a:path w="17586" h="12763" fill="none" extrusionOk="0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49;p39">
              <a:extLst>
                <a:ext uri="{FF2B5EF4-FFF2-40B4-BE49-F238E27FC236}">
                  <a16:creationId xmlns:a16="http://schemas.microsoft.com/office/drawing/2014/main" id="{2BD3EA1F-4F95-43D4-82F3-4BCF6F41AA8A}"/>
                </a:ext>
              </a:extLst>
            </p:cNvPr>
            <p:cNvSpPr/>
            <p:nvPr/>
          </p:nvSpPr>
          <p:spPr>
            <a:xfrm>
              <a:off x="39701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50;p39">
              <a:extLst>
                <a:ext uri="{FF2B5EF4-FFF2-40B4-BE49-F238E27FC236}">
                  <a16:creationId xmlns:a16="http://schemas.microsoft.com/office/drawing/2014/main" id="{146F3D23-7B62-442D-8748-9684572F84BC}"/>
                </a:ext>
              </a:extLst>
            </p:cNvPr>
            <p:cNvSpPr/>
            <p:nvPr/>
          </p:nvSpPr>
          <p:spPr>
            <a:xfrm>
              <a:off x="4278800" y="3862750"/>
              <a:ext cx="77350" cy="132750"/>
            </a:xfrm>
            <a:custGeom>
              <a:avLst/>
              <a:gdLst/>
              <a:ahLst/>
              <a:cxnLst/>
              <a:rect l="l" t="t" r="r" b="b"/>
              <a:pathLst>
                <a:path w="3094" h="5310" fill="none" extrusionOk="0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51;p39">
              <a:extLst>
                <a:ext uri="{FF2B5EF4-FFF2-40B4-BE49-F238E27FC236}">
                  <a16:creationId xmlns:a16="http://schemas.microsoft.com/office/drawing/2014/main" id="{B8F23D3B-3F15-48D5-A58C-4955730886CE}"/>
                </a:ext>
              </a:extLst>
            </p:cNvPr>
            <p:cNvSpPr/>
            <p:nvPr/>
          </p:nvSpPr>
          <p:spPr>
            <a:xfrm>
              <a:off x="4073000" y="3716600"/>
              <a:ext cx="77350" cy="278900"/>
            </a:xfrm>
            <a:custGeom>
              <a:avLst/>
              <a:gdLst/>
              <a:ahLst/>
              <a:cxnLst/>
              <a:rect l="l" t="t" r="r" b="b"/>
              <a:pathLst>
                <a:path w="3094" h="11156" fill="none" extrusionOk="0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52;p39">
              <a:extLst>
                <a:ext uri="{FF2B5EF4-FFF2-40B4-BE49-F238E27FC236}">
                  <a16:creationId xmlns:a16="http://schemas.microsoft.com/office/drawing/2014/main" id="{1EC591F0-7C3C-4C6A-A21C-3E8412F31917}"/>
                </a:ext>
              </a:extLst>
            </p:cNvPr>
            <p:cNvSpPr/>
            <p:nvPr/>
          </p:nvSpPr>
          <p:spPr>
            <a:xfrm>
              <a:off x="4175900" y="3787250"/>
              <a:ext cx="77350" cy="208250"/>
            </a:xfrm>
            <a:custGeom>
              <a:avLst/>
              <a:gdLst/>
              <a:ahLst/>
              <a:cxnLst/>
              <a:rect l="l" t="t" r="r" b="b"/>
              <a:pathLst>
                <a:path w="3094" h="8330" fill="none" extrusionOk="0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Situación previa</a:t>
            </a:r>
            <a:endParaRPr dirty="0">
              <a:highlight>
                <a:srgbClr val="FFCD00"/>
              </a:highlight>
            </a:endParaRPr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◉"/>
            </a:pPr>
            <a:r>
              <a:rPr lang="es-ES" dirty="0"/>
              <a:t>Somos muy buenos en lo que hacemos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◉"/>
            </a:pPr>
            <a:r>
              <a:rPr lang="es-ES" dirty="0"/>
              <a:t>Conocemos mas o menos la facturación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◉"/>
            </a:pPr>
            <a:r>
              <a:rPr lang="es-ES" dirty="0"/>
              <a:t>Los impuestos nos lo liquida una asesoría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◉"/>
            </a:pPr>
            <a:r>
              <a:rPr lang="es-ES" dirty="0"/>
              <a:t>Y hasta aquí la información financiera o económica de nuestro negocio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26" name="Google Shape;126;p1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127" name="Google Shape;127;p17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>
            <a:spLocks noGrp="1"/>
          </p:cNvSpPr>
          <p:nvPr>
            <p:ph type="ctrTitle" idx="4294967295"/>
          </p:nvPr>
        </p:nvSpPr>
        <p:spPr>
          <a:xfrm>
            <a:off x="1951575" y="2878750"/>
            <a:ext cx="5241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dirty="0">
                <a:highlight>
                  <a:srgbClr val="FFCD00"/>
                </a:highlight>
              </a:rPr>
              <a:t>Principales Errores</a:t>
            </a:r>
            <a:endParaRPr sz="4800" dirty="0">
              <a:highlight>
                <a:srgbClr val="FFCD00"/>
              </a:highlight>
            </a:endParaRPr>
          </a:p>
        </p:txBody>
      </p:sp>
      <p:cxnSp>
        <p:nvCxnSpPr>
          <p:cNvPr id="138" name="Google Shape;138;p18"/>
          <p:cNvCxnSpPr/>
          <p:nvPr/>
        </p:nvCxnSpPr>
        <p:spPr>
          <a:xfrm>
            <a:off x="-6025" y="1668728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9;p18"/>
          <p:cNvSpPr/>
          <p:nvPr/>
        </p:nvSpPr>
        <p:spPr>
          <a:xfrm>
            <a:off x="3480971" y="353827"/>
            <a:ext cx="2203500" cy="22035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19" name="Google Shape;543;p39">
            <a:extLst>
              <a:ext uri="{FF2B5EF4-FFF2-40B4-BE49-F238E27FC236}">
                <a16:creationId xmlns:a16="http://schemas.microsoft.com/office/drawing/2014/main" id="{00C28D71-9C76-4722-B746-AE15FE8B1736}"/>
              </a:ext>
            </a:extLst>
          </p:cNvPr>
          <p:cNvGrpSpPr/>
          <p:nvPr/>
        </p:nvGrpSpPr>
        <p:grpSpPr>
          <a:xfrm>
            <a:off x="3861709" y="685800"/>
            <a:ext cx="1514510" cy="1587940"/>
            <a:chOff x="5961125" y="1623900"/>
            <a:chExt cx="427450" cy="448175"/>
          </a:xfrm>
        </p:grpSpPr>
        <p:sp>
          <p:nvSpPr>
            <p:cNvPr id="20" name="Google Shape;544;p39">
              <a:extLst>
                <a:ext uri="{FF2B5EF4-FFF2-40B4-BE49-F238E27FC236}">
                  <a16:creationId xmlns:a16="http://schemas.microsoft.com/office/drawing/2014/main" id="{CB77F652-7F67-4C9E-9BDF-9FA98C97CB5A}"/>
                </a:ext>
              </a:extLst>
            </p:cNvPr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45;p39">
              <a:extLst>
                <a:ext uri="{FF2B5EF4-FFF2-40B4-BE49-F238E27FC236}">
                  <a16:creationId xmlns:a16="http://schemas.microsoft.com/office/drawing/2014/main" id="{A420456D-4284-40D7-90D3-EB7AFD6EB7CF}"/>
                </a:ext>
              </a:extLst>
            </p:cNvPr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46;p39">
              <a:extLst>
                <a:ext uri="{FF2B5EF4-FFF2-40B4-BE49-F238E27FC236}">
                  <a16:creationId xmlns:a16="http://schemas.microsoft.com/office/drawing/2014/main" id="{EB209D08-0991-4F4E-ADFE-EF0F9AC33862}"/>
                </a:ext>
              </a:extLst>
            </p:cNvPr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47;p39">
              <a:extLst>
                <a:ext uri="{FF2B5EF4-FFF2-40B4-BE49-F238E27FC236}">
                  <a16:creationId xmlns:a16="http://schemas.microsoft.com/office/drawing/2014/main" id="{80F58865-55D5-465A-AF89-44D0AA184C05}"/>
                </a:ext>
              </a:extLst>
            </p:cNvPr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48;p39">
              <a:extLst>
                <a:ext uri="{FF2B5EF4-FFF2-40B4-BE49-F238E27FC236}">
                  <a16:creationId xmlns:a16="http://schemas.microsoft.com/office/drawing/2014/main" id="{8DEBF002-9ED0-4C22-96A9-E6B8DE248389}"/>
                </a:ext>
              </a:extLst>
            </p:cNvPr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49;p39">
              <a:extLst>
                <a:ext uri="{FF2B5EF4-FFF2-40B4-BE49-F238E27FC236}">
                  <a16:creationId xmlns:a16="http://schemas.microsoft.com/office/drawing/2014/main" id="{6A26CE2D-1F9C-4F1A-8361-185C7926043E}"/>
                </a:ext>
              </a:extLst>
            </p:cNvPr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550;p39">
              <a:extLst>
                <a:ext uri="{FF2B5EF4-FFF2-40B4-BE49-F238E27FC236}">
                  <a16:creationId xmlns:a16="http://schemas.microsoft.com/office/drawing/2014/main" id="{F1733DB0-3E4B-4CC0-91E1-1AE900B3AE2B}"/>
                </a:ext>
              </a:extLst>
            </p:cNvPr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Diferencia entre autónomo y sociedad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Contable y </a:t>
            </a:r>
            <a:r>
              <a:rPr lang="es-ES" dirty="0" err="1"/>
              <a:t>economico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Mezclamos las finanzas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Finanzas personales – finanzas corporativas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3925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tenemos los datos accesibles.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Asesoría solo liquida impuestos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3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4253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sabemos el volumen de nuestros gastos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tenemos el control en detalle de ellos.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4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344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catalogamos nuestros gastos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Gastos Directos, Gastos de personal, Gastos indirectos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5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4375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sabemos el beneficio que tenemos de nuestra actividad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5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2704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analizamos en porcentajes o ratios.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Cada tipo de gasto respecto de ingresos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5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2612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nos marcamos porcentajes de beneficio sobre nuestro negocio.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Beneficio de nuestros servicios o productos.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5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7160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marcarnos objetivos económicos.</a:t>
            </a:r>
            <a:endParaRPr dirty="0"/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Tanto a nivel de ingresos, de gastos como de beneficio.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5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3626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Llevamos nuestro negocio por lo que hay en el banco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latin typeface="Lora"/>
                <a:ea typeface="Lora"/>
                <a:cs typeface="Lora"/>
                <a:sym typeface="Lora"/>
              </a:rPr>
              <a:t>5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9668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>
            <a:spLocks noGrp="1"/>
          </p:cNvSpPr>
          <p:nvPr>
            <p:ph type="ctrTitle" idx="4294967295"/>
          </p:nvPr>
        </p:nvSpPr>
        <p:spPr>
          <a:xfrm>
            <a:off x="1951574" y="2878750"/>
            <a:ext cx="5526911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dirty="0"/>
              <a:t>Recomendaciones</a:t>
            </a:r>
            <a:endParaRPr sz="4800" dirty="0"/>
          </a:p>
        </p:txBody>
      </p:sp>
      <p:cxnSp>
        <p:nvCxnSpPr>
          <p:cNvPr id="138" name="Google Shape;138;p18"/>
          <p:cNvCxnSpPr/>
          <p:nvPr/>
        </p:nvCxnSpPr>
        <p:spPr>
          <a:xfrm>
            <a:off x="-6025" y="1668728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9;p18"/>
          <p:cNvSpPr/>
          <p:nvPr/>
        </p:nvSpPr>
        <p:spPr>
          <a:xfrm>
            <a:off x="3470250" y="353826"/>
            <a:ext cx="2203500" cy="22035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grpSp>
        <p:nvGrpSpPr>
          <p:cNvPr id="14" name="Google Shape;612;p39">
            <a:extLst>
              <a:ext uri="{FF2B5EF4-FFF2-40B4-BE49-F238E27FC236}">
                <a16:creationId xmlns:a16="http://schemas.microsoft.com/office/drawing/2014/main" id="{27AC5DC2-E800-4F03-875A-9CB397F73EB9}"/>
              </a:ext>
            </a:extLst>
          </p:cNvPr>
          <p:cNvGrpSpPr/>
          <p:nvPr/>
        </p:nvGrpSpPr>
        <p:grpSpPr>
          <a:xfrm>
            <a:off x="4003715" y="875381"/>
            <a:ext cx="1136570" cy="1160390"/>
            <a:chOff x="3951850" y="2985350"/>
            <a:chExt cx="407950" cy="416500"/>
          </a:xfrm>
        </p:grpSpPr>
        <p:sp>
          <p:nvSpPr>
            <p:cNvPr id="15" name="Google Shape;613;p39">
              <a:extLst>
                <a:ext uri="{FF2B5EF4-FFF2-40B4-BE49-F238E27FC236}">
                  <a16:creationId xmlns:a16="http://schemas.microsoft.com/office/drawing/2014/main" id="{C8C8A032-972A-4EF3-AE0B-8EA2FED95B4F}"/>
                </a:ext>
              </a:extLst>
            </p:cNvPr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14;p39">
              <a:extLst>
                <a:ext uri="{FF2B5EF4-FFF2-40B4-BE49-F238E27FC236}">
                  <a16:creationId xmlns:a16="http://schemas.microsoft.com/office/drawing/2014/main" id="{3EC521FD-F091-4775-86BE-1A35887BA76E}"/>
                </a:ext>
              </a:extLst>
            </p:cNvPr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15;p39">
              <a:extLst>
                <a:ext uri="{FF2B5EF4-FFF2-40B4-BE49-F238E27FC236}">
                  <a16:creationId xmlns:a16="http://schemas.microsoft.com/office/drawing/2014/main" id="{439DF014-BE8D-4A1C-B117-44924DED066C}"/>
                </a:ext>
              </a:extLst>
            </p:cNvPr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16;p39">
              <a:extLst>
                <a:ext uri="{FF2B5EF4-FFF2-40B4-BE49-F238E27FC236}">
                  <a16:creationId xmlns:a16="http://schemas.microsoft.com/office/drawing/2014/main" id="{542BD6E1-69D1-4074-B412-71F9D49678AA}"/>
                </a:ext>
              </a:extLst>
            </p:cNvPr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25340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Una cuenta para el negocio y otra para las finanzas personales.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7285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Definir objetivos económicos con los que poder medirnos.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2206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Tener histórico de un año para poder medirnos o irlo creando.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3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000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Analizar la información de forma periódica y tomar decisiones.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4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1283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Tener un panel de control o </a:t>
            </a:r>
            <a:r>
              <a:rPr lang="es-ES" dirty="0" err="1"/>
              <a:t>dashboard</a:t>
            </a:r>
            <a:r>
              <a:rPr lang="es-ES" dirty="0"/>
              <a:t> para el control económico.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5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4162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Tomar acción, planificar, dar seguimiento. No ser un coleccionista de datos.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6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148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No analizar solo los resultados del mes, valorar términos acumulados.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7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9579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Trabajar la cuenta de resultados con una previsión bancaria (</a:t>
            </a:r>
            <a:r>
              <a:rPr lang="es-ES" dirty="0" err="1"/>
              <a:t>Cashflow</a:t>
            </a:r>
            <a:r>
              <a:rPr lang="es-ES" dirty="0"/>
              <a:t>)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8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1106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2022224" y="1693523"/>
            <a:ext cx="410098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Tener en cuenta otros análisis importantes (Cartera de clientes, Flujo de caja…)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9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4905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"/>
          <p:cNvSpPr txBox="1">
            <a:spLocks noGrp="1"/>
          </p:cNvSpPr>
          <p:nvPr>
            <p:ph type="subTitle" idx="4294967295"/>
          </p:nvPr>
        </p:nvSpPr>
        <p:spPr>
          <a:xfrm>
            <a:off x="2371625" y="2929950"/>
            <a:ext cx="502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-ES" sz="3600" b="1" i="1" dirty="0">
                <a:latin typeface="Lora"/>
                <a:ea typeface="Lora"/>
                <a:cs typeface="Lora"/>
                <a:sym typeface="Lora"/>
              </a:rPr>
              <a:t>¿Alguna</a:t>
            </a:r>
            <a:r>
              <a:rPr lang="en" sz="3600" b="1" i="1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s-ES" sz="3600" b="1" i="1" dirty="0">
                <a:highlight>
                  <a:srgbClr val="FFCD00"/>
                </a:highlight>
                <a:latin typeface="Lora"/>
                <a:ea typeface="Lora"/>
                <a:cs typeface="Lora"/>
                <a:sym typeface="Lora"/>
              </a:rPr>
              <a:t>Pregunta</a:t>
            </a:r>
            <a:r>
              <a:rPr lang="en" sz="3600" b="1" i="1" dirty="0">
                <a:latin typeface="Lora"/>
                <a:ea typeface="Lora"/>
                <a:cs typeface="Lora"/>
                <a:sym typeface="Lora"/>
              </a:rPr>
              <a:t> ?</a:t>
            </a:r>
            <a:endParaRPr sz="3600" b="1" i="1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cxnSp>
        <p:nvCxnSpPr>
          <p:cNvPr id="409" name="Google Shape;409;p36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0" name="Google Shape;410;p36"/>
          <p:cNvSpPr txBox="1">
            <a:spLocks noGrp="1"/>
          </p:cNvSpPr>
          <p:nvPr>
            <p:ph type="ctrTitle" idx="4294967295"/>
          </p:nvPr>
        </p:nvSpPr>
        <p:spPr>
          <a:xfrm>
            <a:off x="2371625" y="816550"/>
            <a:ext cx="4908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0" dirty="0"/>
              <a:t>Se acabó el </a:t>
            </a:r>
            <a:r>
              <a:rPr lang="es-ES" sz="6000" dirty="0" err="1"/>
              <a:t>Power</a:t>
            </a:r>
            <a:r>
              <a:rPr lang="es-ES" sz="6000" dirty="0"/>
              <a:t> Point…</a:t>
            </a:r>
            <a:endParaRPr sz="6000" dirty="0"/>
          </a:p>
        </p:txBody>
      </p:sp>
      <p:cxnSp>
        <p:nvCxnSpPr>
          <p:cNvPr id="411" name="Google Shape;411;p36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2" name="Google Shape;412;p36"/>
          <p:cNvSpPr/>
          <p:nvPr/>
        </p:nvSpPr>
        <p:spPr>
          <a:xfrm>
            <a:off x="831925" y="859175"/>
            <a:ext cx="1139100" cy="113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3" name="Google Shape;413;p36"/>
          <p:cNvGrpSpPr/>
          <p:nvPr/>
        </p:nvGrpSpPr>
        <p:grpSpPr>
          <a:xfrm>
            <a:off x="1148888" y="1190759"/>
            <a:ext cx="505722" cy="475767"/>
            <a:chOff x="5972700" y="2330200"/>
            <a:chExt cx="411625" cy="387275"/>
          </a:xfrm>
        </p:grpSpPr>
        <p:sp>
          <p:nvSpPr>
            <p:cNvPr id="414" name="Google Shape;414;p3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6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460641"/>
      </p:ext>
    </p:extLst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333</Words>
  <Application>Microsoft Office PowerPoint</Application>
  <PresentationFormat>Presentación en pantalla (16:9)</PresentationFormat>
  <Paragraphs>82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Quattrocento Sans</vt:lpstr>
      <vt:lpstr>Lora</vt:lpstr>
      <vt:lpstr>Arial</vt:lpstr>
      <vt:lpstr>Viola template</vt:lpstr>
      <vt:lpstr>Curso Control Económico de negocios</vt:lpstr>
      <vt:lpstr>1ª Sesión</vt:lpstr>
      <vt:lpstr>Situación previa</vt:lpstr>
      <vt:lpstr>Principales Errores</vt:lpstr>
      <vt:lpstr>Diferencia entre autónomo y sociedad</vt:lpstr>
      <vt:lpstr>Mezclamos las finanzas</vt:lpstr>
      <vt:lpstr>No tenemos los datos accesibles.</vt:lpstr>
      <vt:lpstr>No sabemos el volumen de nuestros gastos</vt:lpstr>
      <vt:lpstr>No catalogamos nuestros gastos</vt:lpstr>
      <vt:lpstr>No sabemos el beneficio que tenemos de nuestra actividad</vt:lpstr>
      <vt:lpstr>No analizamos en porcentajes o ratios.</vt:lpstr>
      <vt:lpstr>No nos marcamos porcentajes de beneficio sobre nuestro negocio.</vt:lpstr>
      <vt:lpstr>No marcarnos objetivos económicos.</vt:lpstr>
      <vt:lpstr>Llevamos nuestro negocio por lo que hay en el banco</vt:lpstr>
      <vt:lpstr>Recomendaciones</vt:lpstr>
      <vt:lpstr>Una cuenta para el negocio y otra para las finanzas personales.</vt:lpstr>
      <vt:lpstr>Definir objetivos económicos con los que poder medirnos.</vt:lpstr>
      <vt:lpstr>Tener histórico de un año para poder medirnos o irlo creando.</vt:lpstr>
      <vt:lpstr>Analizar la información de forma periódica y tomar decisiones.</vt:lpstr>
      <vt:lpstr>Tener un panel de control o dashboard para el control económico.</vt:lpstr>
      <vt:lpstr>Tomar acción, planificar, dar seguimiento. No ser un coleccionista de datos.</vt:lpstr>
      <vt:lpstr>No analizar solo los resultados del mes, valorar términos acumulados.</vt:lpstr>
      <vt:lpstr>Trabajar la cuenta de resultados con una previsión bancaria (Cashflow)</vt:lpstr>
      <vt:lpstr>Tener en cuenta otros análisis importantes (Cartera de clientes, Flujo de caja…)</vt:lpstr>
      <vt:lpstr>Se acabó el Power Point…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Control Económico de negocios</dc:title>
  <dc:creator>Miguel Antunez</dc:creator>
  <cp:lastModifiedBy>Miguel Antunez Ramos</cp:lastModifiedBy>
  <cp:revision>4</cp:revision>
  <dcterms:modified xsi:type="dcterms:W3CDTF">2019-06-06T09:58:07Z</dcterms:modified>
</cp:coreProperties>
</file>